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Raleway"/>
      <p:regular r:id="rId25"/>
      <p:bold r:id="rId26"/>
      <p:italic r:id="rId27"/>
      <p:boldItalic r:id="rId28"/>
    </p:embeddedFont>
    <p:embeddedFont>
      <p:font typeface="Roboto"/>
      <p:regular r:id="rId29"/>
      <p:bold r:id="rId30"/>
      <p:italic r:id="rId31"/>
      <p:boldItalic r:id="rId32"/>
    </p:embeddedFont>
    <p:embeddedFont>
      <p:font typeface="Source Sans Pro"/>
      <p:regular r:id="rId33"/>
      <p:bold r:id="rId34"/>
      <p:italic r:id="rId35"/>
      <p:boldItalic r:id="rId36"/>
    </p:embeddedFont>
    <p:embeddedFont>
      <p:font typeface="Slabo 27px"/>
      <p:regular r:id="rId37"/>
    </p:embeddedFont>
    <p:embeddedFont>
      <p:font typeface="Century Gothic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enturyGothic-italic.fntdata"/><Relationship Id="rId20" Type="http://schemas.openxmlformats.org/officeDocument/2006/relationships/slide" Target="slides/slide15.xml"/><Relationship Id="rId41" Type="http://schemas.openxmlformats.org/officeDocument/2006/relationships/font" Target="fonts/CenturyGothic-bold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aleway-bold.fntdata"/><Relationship Id="rId25" Type="http://schemas.openxmlformats.org/officeDocument/2006/relationships/font" Target="fonts/Raleway-regular.fntdata"/><Relationship Id="rId28" Type="http://schemas.openxmlformats.org/officeDocument/2006/relationships/font" Target="fonts/Raleway-boldItalic.fntdata"/><Relationship Id="rId27" Type="http://schemas.openxmlformats.org/officeDocument/2006/relationships/font" Target="fonts/Raleway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-italic.fntdata"/><Relationship Id="rId30" Type="http://schemas.openxmlformats.org/officeDocument/2006/relationships/font" Target="fonts/Roboto-bold.fntdata"/><Relationship Id="rId11" Type="http://schemas.openxmlformats.org/officeDocument/2006/relationships/slide" Target="slides/slide6.xml"/><Relationship Id="rId33" Type="http://schemas.openxmlformats.org/officeDocument/2006/relationships/font" Target="fonts/SourceSansPro-regular.fntdata"/><Relationship Id="rId10" Type="http://schemas.openxmlformats.org/officeDocument/2006/relationships/slide" Target="slides/slide5.xml"/><Relationship Id="rId32" Type="http://schemas.openxmlformats.org/officeDocument/2006/relationships/font" Target="fonts/Roboto-boldItalic.fntdata"/><Relationship Id="rId13" Type="http://schemas.openxmlformats.org/officeDocument/2006/relationships/slide" Target="slides/slide8.xml"/><Relationship Id="rId35" Type="http://schemas.openxmlformats.org/officeDocument/2006/relationships/font" Target="fonts/SourceSansPro-italic.fntdata"/><Relationship Id="rId12" Type="http://schemas.openxmlformats.org/officeDocument/2006/relationships/slide" Target="slides/slide7.xml"/><Relationship Id="rId34" Type="http://schemas.openxmlformats.org/officeDocument/2006/relationships/font" Target="fonts/SourceSansPro-bold.fntdata"/><Relationship Id="rId15" Type="http://schemas.openxmlformats.org/officeDocument/2006/relationships/slide" Target="slides/slide10.xml"/><Relationship Id="rId37" Type="http://schemas.openxmlformats.org/officeDocument/2006/relationships/font" Target="fonts/Slabo27px-regular.fntdata"/><Relationship Id="rId14" Type="http://schemas.openxmlformats.org/officeDocument/2006/relationships/slide" Target="slides/slide9.xml"/><Relationship Id="rId36" Type="http://schemas.openxmlformats.org/officeDocument/2006/relationships/font" Target="fonts/SourceSansPro-boldItalic.fntdata"/><Relationship Id="rId17" Type="http://schemas.openxmlformats.org/officeDocument/2006/relationships/slide" Target="slides/slide12.xml"/><Relationship Id="rId39" Type="http://schemas.openxmlformats.org/officeDocument/2006/relationships/font" Target="fonts/CenturyGothic-bold.fntdata"/><Relationship Id="rId16" Type="http://schemas.openxmlformats.org/officeDocument/2006/relationships/slide" Target="slides/slide11.xml"/><Relationship Id="rId38" Type="http://schemas.openxmlformats.org/officeDocument/2006/relationships/font" Target="fonts/CenturyGothic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de-CH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192f429849_0_4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1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Bild: Markus Winkler / Unsplash</a:t>
            </a:r>
            <a:endParaRPr sz="14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8" name="Google Shape;138;g1192f429849_0_47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192f429849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5" name="Google Shape;145;g1192f429849_0_2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dcd67252c6_0_4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gdcd67252c6_0_4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e35d2d206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ge35d2d206e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e35d2d206e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ge35d2d206e_0_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192f429849_0_2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1" name="Google Shape;191;g1192f429849_0_29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19f1146dba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0" name="Google Shape;200;g119f1146dba_0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e35c927fbc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ge35c927fbc_3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e337250802_0_4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ge337250802_0_4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e337250802_0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ge337250802_0_28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e337250802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67" name="Google Shape;67;ge337250802_0_1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a3cbf6341e_1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ga3cbf6341e_1_2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192f429849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4" name="Google Shape;84;g1192f429849_0_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e2508a37cc_0_4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845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de-CH" sz="1100">
                <a:latin typeface="Arial"/>
                <a:ea typeface="Arial"/>
                <a:cs typeface="Arial"/>
                <a:sym typeface="Arial"/>
              </a:rPr>
              <a:t>Datenverknüpfungen aus unterschiedlichen Bereichen, z.B. Arbeitgeber / Foto Instagram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de-CH" sz="1100">
                <a:latin typeface="Arial"/>
                <a:ea typeface="Arial"/>
                <a:cs typeface="Arial"/>
                <a:sym typeface="Arial"/>
              </a:rPr>
              <a:t>Individualisierung, z.B. Preise, Inhalte (Bubble-Gefahr)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de-CH" sz="1100">
                <a:latin typeface="Arial"/>
                <a:ea typeface="Arial"/>
                <a:cs typeface="Arial"/>
                <a:sym typeface="Arial"/>
              </a:rPr>
              <a:t>Prognosen, z.B. basierend auf Lebensstil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de-CH" sz="1100">
                <a:latin typeface="Arial"/>
                <a:ea typeface="Arial"/>
                <a:cs typeface="Arial"/>
                <a:sym typeface="Arial"/>
              </a:rPr>
              <a:t>Ermittlung psychologischer Eigenschaften basierend auf Verhalten, z.B. Facebook Likes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de-CH" sz="1100">
                <a:latin typeface="Arial"/>
                <a:ea typeface="Arial"/>
                <a:cs typeface="Arial"/>
                <a:sym typeface="Arial"/>
              </a:rPr>
              <a:t>Bis hin zu suchtartigen Angeboten ( Addictive Designs)</a:t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ge2508a37cc_0_48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192f429849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9" name="Google Shape;99;g1192f429849_0_6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192f429849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9" name="Google Shape;109;g1192f429849_0_1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192f429849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8" name="Google Shape;118;g1192f429849_0_17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e2508a37cc_0_4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e2508a37cc_0_4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rgbClr val="DEE43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2"/>
          <p:cNvSpPr txBox="1"/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6" name="Google Shape;16;p2"/>
          <p:cNvSpPr txBox="1"/>
          <p:nvPr>
            <p:ph idx="1" type="subTitle"/>
          </p:nvPr>
        </p:nvSpPr>
        <p:spPr>
          <a:xfrm>
            <a:off x="485875" y="1738075"/>
            <a:ext cx="81837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" name="Google Shape;17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11"/>
          <p:cNvSpPr txBox="1"/>
          <p:nvPr>
            <p:ph hasCustomPrompt="1" type="title"/>
          </p:nvPr>
        </p:nvSpPr>
        <p:spPr>
          <a:xfrm>
            <a:off x="311700" y="743001"/>
            <a:ext cx="8520600" cy="200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/>
          <p:nvPr>
            <p:ph idx="1" type="body"/>
          </p:nvPr>
        </p:nvSpPr>
        <p:spPr>
          <a:xfrm>
            <a:off x="311700" y="2845182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5" name="Google Shape;55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3"/>
          <p:cNvSpPr txBox="1"/>
          <p:nvPr>
            <p:ph type="title"/>
          </p:nvPr>
        </p:nvSpPr>
        <p:spPr>
          <a:xfrm>
            <a:off x="485875" y="1714500"/>
            <a:ext cx="8183700" cy="78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1" name="Google Shape;21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" name="Google Shape;33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" name="Google Shape;36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2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0" name="Google Shape;40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636800" y="80700"/>
            <a:ext cx="4426500" cy="4982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" name="Google Shape;44;p9"/>
          <p:cNvSpPr txBox="1"/>
          <p:nvPr>
            <p:ph type="title"/>
          </p:nvPr>
        </p:nvSpPr>
        <p:spPr>
          <a:xfrm>
            <a:off x="265500" y="1181700"/>
            <a:ext cx="4045200" cy="15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5" name="Google Shape;45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6" name="Google Shape;46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50" name="Google Shape;50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lum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Char char="●"/>
              <a:defRPr sz="18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jpg"/><Relationship Id="rId4" Type="http://schemas.openxmlformats.org/officeDocument/2006/relationships/image" Target="../media/image23.jpg"/><Relationship Id="rId5" Type="http://schemas.openxmlformats.org/officeDocument/2006/relationships/image" Target="../media/image19.jpg"/><Relationship Id="rId6" Type="http://schemas.openxmlformats.org/officeDocument/2006/relationships/image" Target="../media/image1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eb.br.de/interaktiv/ki-bewerbung/" TargetMode="External"/><Relationship Id="rId4" Type="http://schemas.openxmlformats.org/officeDocument/2006/relationships/image" Target="../media/image11.jpg"/><Relationship Id="rId5" Type="http://schemas.openxmlformats.org/officeDocument/2006/relationships/hyperlink" Target="https://netzpolitik.org/2020/oesterreich-ams-datenschutzbehoerde-stoppt-jobcenter-algorithmus/" TargetMode="External"/><Relationship Id="rId6" Type="http://schemas.openxmlformats.org/officeDocument/2006/relationships/hyperlink" Target="https://web.br.de/interaktiv/ki-bewerbung/" TargetMode="External"/><Relationship Id="rId7" Type="http://schemas.openxmlformats.org/officeDocument/2006/relationships/image" Target="../media/image2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candriam.com/en/professional/market-insights/topics/sri/facial-recognition-and-human-rights-what-is-the-role-of-responsible-investors/" TargetMode="External"/><Relationship Id="rId4" Type="http://schemas.openxmlformats.org/officeDocument/2006/relationships/image" Target="../media/image32.jpg"/><Relationship Id="rId5" Type="http://schemas.openxmlformats.org/officeDocument/2006/relationships/image" Target="../media/image3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www.ethosfund.ch/de/news-und-publikationen/veroeffentlichungen-und-berichte" TargetMode="External"/><Relationship Id="rId4" Type="http://schemas.openxmlformats.org/officeDocument/2006/relationships/image" Target="../media/image25.png"/><Relationship Id="rId5" Type="http://schemas.openxmlformats.org/officeDocument/2006/relationships/image" Target="../media/image29.png"/><Relationship Id="rId6" Type="http://schemas.openxmlformats.org/officeDocument/2006/relationships/hyperlink" Target="https://ethosfund.ch/de/news/ethos-veroeffentlicht-ihre-erste-studie-ueber-die-digitale-verantwortung-von-schweizer" TargetMode="External"/><Relationship Id="rId7" Type="http://schemas.openxmlformats.org/officeDocument/2006/relationships/image" Target="../media/image16.png"/><Relationship Id="rId8" Type="http://schemas.openxmlformats.org/officeDocument/2006/relationships/image" Target="../media/image1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fh-hwz.ch/news/digitale-ethik-gewinnt-an-strategischer-relevanz/" TargetMode="External"/><Relationship Id="rId4" Type="http://schemas.openxmlformats.org/officeDocument/2006/relationships/image" Target="../media/image18.jpg"/><Relationship Id="rId5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fh-hwz.ch/news/digitale-ethik-gewinnt-an-strategischer-relevanz/" TargetMode="External"/><Relationship Id="rId4" Type="http://schemas.openxmlformats.org/officeDocument/2006/relationships/image" Target="../media/image18.jpg"/><Relationship Id="rId5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jpg"/><Relationship Id="rId4" Type="http://schemas.openxmlformats.org/officeDocument/2006/relationships/hyperlink" Target="https://www.cyon.ch/blog/neues-datenschutzgesetz-schweiz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jpg"/><Relationship Id="rId4" Type="http://schemas.openxmlformats.org/officeDocument/2006/relationships/image" Target="../media/image31.png"/><Relationship Id="rId5" Type="http://schemas.openxmlformats.org/officeDocument/2006/relationships/image" Target="../media/image26.png"/><Relationship Id="rId6" Type="http://schemas.openxmlformats.org/officeDocument/2006/relationships/hyperlink" Target="https://ec.europa.eu/commission/presscorner/detail/de/IP_21_1682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1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Relationship Id="rId4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Relationship Id="rId4" Type="http://schemas.openxmlformats.org/officeDocument/2006/relationships/hyperlink" Target="https://uxknowledgebase.com/dark-patterns-3b41ed7a690e" TargetMode="External"/><Relationship Id="rId5" Type="http://schemas.openxmlformats.org/officeDocument/2006/relationships/image" Target="../media/image27.jpg"/><Relationship Id="rId6" Type="http://schemas.openxmlformats.org/officeDocument/2006/relationships/hyperlink" Target="https://www.hwzdigital.ch/dark-ux-writing-willst-du-das-wirklich-verpassen/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Relationship Id="rId4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20.png"/><Relationship Id="rId5" Type="http://schemas.openxmlformats.org/officeDocument/2006/relationships/image" Target="../media/image3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hyperlink" Target="https://post-medien.ch/wenn-algorithmen-den-koechen-das-rezept-diktieren/?utm_campaign=5d08a6c6695dab000180d092&amp;utm_content=5d43f4c07b7cf900015a1988&amp;utm_medium=smarpshare&amp;utm_source=linkedin" TargetMode="External"/><Relationship Id="rId6" Type="http://schemas.openxmlformats.org/officeDocument/2006/relationships/hyperlink" Target="https://www.inside-it.ch/de/post/dienen-neue-analyse-tools-von-microsoft-365-der-mitarbeiter-ueberwachung-20201124" TargetMode="External"/><Relationship Id="rId7" Type="http://schemas.openxmlformats.org/officeDocument/2006/relationships/hyperlink" Target="https://www.srf.ch/news/wirtschaft/powercoins-postfinance-fuehrt-umstrittenes-mitarbeiter-bewertungssystem-ein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/>
          <p:nvPr>
            <p:ph type="ctrTitle"/>
          </p:nvPr>
        </p:nvSpPr>
        <p:spPr>
          <a:xfrm>
            <a:off x="564075" y="1236638"/>
            <a:ext cx="8158500" cy="155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25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CH" sz="3600">
                <a:solidFill>
                  <a:schemeClr val="accent2"/>
                </a:solidFill>
                <a:highlight>
                  <a:srgbClr val="FFFFFF"/>
                </a:highlight>
                <a:latin typeface="Slabo 27px"/>
                <a:ea typeface="Slabo 27px"/>
                <a:cs typeface="Slabo 27px"/>
                <a:sym typeface="Slabo 27px"/>
              </a:rPr>
              <a:t>Digitale Ethik – ein Thema von strategischer Relevanz für Unternehmen?</a:t>
            </a:r>
            <a:endParaRPr b="1" sz="2600">
              <a:solidFill>
                <a:schemeClr val="accent2"/>
              </a:solidFill>
              <a:highlight>
                <a:srgbClr val="FFFFFF"/>
              </a:highlight>
              <a:latin typeface="Slabo 27px"/>
              <a:ea typeface="Slabo 27px"/>
              <a:cs typeface="Slabo 27px"/>
              <a:sym typeface="Slabo 27px"/>
            </a:endParaRPr>
          </a:p>
        </p:txBody>
      </p:sp>
      <p:sp>
        <p:nvSpPr>
          <p:cNvPr id="63" name="Google Shape;63;p13"/>
          <p:cNvSpPr txBox="1"/>
          <p:nvPr/>
        </p:nvSpPr>
        <p:spPr>
          <a:xfrm>
            <a:off x="584425" y="3354956"/>
            <a:ext cx="7772400" cy="141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r>
              <a:rPr b="1" lang="de-CH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Datenschutz-Forum Schweiz vom 15. März 2022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r>
              <a:t/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r>
              <a:rPr i="0" lang="de-CH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Cornelia Diethelm, </a:t>
            </a:r>
            <a:r>
              <a:rPr lang="de-CH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Gründerin Centre for Digital Responsibility (CDR) und</a:t>
            </a:r>
            <a:br>
              <a:rPr lang="de-CH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de-CH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Mitinhaberin Datenschutzpartner AG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br>
              <a:rPr lang="de-CH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de-CH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Mail: cornelia.diethelm@digitalresponsibility.ch 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r>
              <a:rPr lang="de-CH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Website: www.digitalresponsibility.ch / www.datenschutzpartner.ch 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525" y="261563"/>
            <a:ext cx="2211236" cy="39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/>
          <p:nvPr>
            <p:ph type="ctrTitle"/>
          </p:nvPr>
        </p:nvSpPr>
        <p:spPr>
          <a:xfrm>
            <a:off x="685800" y="252427"/>
            <a:ext cx="8169300" cy="83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entury Gothic"/>
              <a:buNone/>
            </a:pPr>
            <a:r>
              <a:rPr lang="de-CH" sz="3600">
                <a:solidFill>
                  <a:schemeClr val="accent2"/>
                </a:solidFill>
                <a:highlight>
                  <a:srgbClr val="FFFFFF"/>
                </a:highlight>
                <a:latin typeface="Slabo 27px"/>
                <a:ea typeface="Slabo 27px"/>
                <a:cs typeface="Slabo 27px"/>
                <a:sym typeface="Slabo 27px"/>
              </a:rPr>
              <a:t>Agiert Künstliche Intelligenz (KI) neutral?</a:t>
            </a:r>
            <a:endParaRPr b="1" sz="3600">
              <a:solidFill>
                <a:schemeClr val="accent2"/>
              </a:solidFill>
              <a:highlight>
                <a:srgbClr val="FFFFFF"/>
              </a:highlight>
              <a:latin typeface="Slabo 27px"/>
              <a:ea typeface="Slabo 27px"/>
              <a:cs typeface="Slabo 27px"/>
              <a:sym typeface="Slabo 27px"/>
            </a:endParaRPr>
          </a:p>
        </p:txBody>
      </p:sp>
      <p:sp>
        <p:nvSpPr>
          <p:cNvPr id="141" name="Google Shape;141;p2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‹#›</a:t>
            </a:fld>
            <a:endParaRPr/>
          </a:p>
        </p:txBody>
      </p:sp>
      <p:pic>
        <p:nvPicPr>
          <p:cNvPr id="142" name="Google Shape;14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54176" y="1392925"/>
            <a:ext cx="4985626" cy="33237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‹#›</a:t>
            </a:fld>
            <a:endParaRPr/>
          </a:p>
        </p:txBody>
      </p:sp>
      <p:pic>
        <p:nvPicPr>
          <p:cNvPr id="148" name="Google Shape;14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250" y="1752125"/>
            <a:ext cx="2308875" cy="1520322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9" name="Google Shape;14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2298" y="1752126"/>
            <a:ext cx="1914973" cy="1520326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0" name="Google Shape;15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5249" y="3355174"/>
            <a:ext cx="3139776" cy="15699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1" name="Google Shape;151;p23"/>
          <p:cNvPicPr preferRelativeResize="0"/>
          <p:nvPr/>
        </p:nvPicPr>
        <p:blipFill rotWithShape="1">
          <a:blip r:embed="rId6">
            <a:alphaModFix/>
          </a:blip>
          <a:srcRect b="0" l="6597" r="15515" t="0"/>
          <a:stretch/>
        </p:blipFill>
        <p:spPr>
          <a:xfrm>
            <a:off x="5280000" y="1752125"/>
            <a:ext cx="2368321" cy="1520325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2" name="Google Shape;152;p23"/>
          <p:cNvSpPr txBox="1"/>
          <p:nvPr/>
        </p:nvSpPr>
        <p:spPr>
          <a:xfrm>
            <a:off x="4394250" y="3326000"/>
            <a:ext cx="36651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CH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Künstliche Intelligenz (KI) ist Mathematik und Statistik</a:t>
            </a:r>
            <a:endParaRPr b="1"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CH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Grundlage für KI-Techniken: Muster aus Daten erkennen</a:t>
            </a:r>
            <a:endParaRPr/>
          </a:p>
        </p:txBody>
      </p:sp>
      <p:sp>
        <p:nvSpPr>
          <p:cNvPr id="153" name="Google Shape;153;p23"/>
          <p:cNvSpPr txBox="1"/>
          <p:nvPr>
            <p:ph type="ctrTitle"/>
          </p:nvPr>
        </p:nvSpPr>
        <p:spPr>
          <a:xfrm>
            <a:off x="685800" y="532100"/>
            <a:ext cx="8361000" cy="83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entury Gothic"/>
              <a:buNone/>
            </a:pPr>
            <a:r>
              <a:rPr b="1" lang="de-CH" sz="3600">
                <a:solidFill>
                  <a:schemeClr val="accent2"/>
                </a:solidFill>
                <a:highlight>
                  <a:srgbClr val="FFFFFF"/>
                </a:highlight>
                <a:latin typeface="Slabo 27px"/>
                <a:ea typeface="Slabo 27px"/>
                <a:cs typeface="Slabo 27px"/>
                <a:sym typeface="Slabo 27px"/>
              </a:rPr>
              <a:t>Entlastung und</a:t>
            </a:r>
            <a:r>
              <a:rPr lang="de-CH" sz="3600">
                <a:solidFill>
                  <a:schemeClr val="accent2"/>
                </a:solidFill>
                <a:highlight>
                  <a:srgbClr val="FFFFFF"/>
                </a:highlight>
                <a:latin typeface="Slabo 27px"/>
                <a:ea typeface="Slabo 27px"/>
                <a:cs typeface="Slabo 27px"/>
                <a:sym typeface="Slabo 27px"/>
              </a:rPr>
              <a:t> </a:t>
            </a:r>
            <a:r>
              <a:rPr b="1" lang="de-CH" sz="3600">
                <a:solidFill>
                  <a:schemeClr val="accent2"/>
                </a:solidFill>
                <a:highlight>
                  <a:srgbClr val="FFFFFF"/>
                </a:highlight>
                <a:latin typeface="Slabo 27px"/>
                <a:ea typeface="Slabo 27px"/>
                <a:cs typeface="Slabo 27px"/>
                <a:sym typeface="Slabo 27px"/>
              </a:rPr>
              <a:t>Unterstützung dank K</a:t>
            </a:r>
            <a:r>
              <a:rPr lang="de-CH" sz="3600">
                <a:solidFill>
                  <a:schemeClr val="accent2"/>
                </a:solidFill>
                <a:highlight>
                  <a:srgbClr val="FFFFFF"/>
                </a:highlight>
                <a:latin typeface="Slabo 27px"/>
                <a:ea typeface="Slabo 27px"/>
                <a:cs typeface="Slabo 27px"/>
                <a:sym typeface="Slabo 27px"/>
              </a:rPr>
              <a:t>ünstlicher Intelligenz</a:t>
            </a:r>
            <a:endParaRPr b="1" sz="3600">
              <a:solidFill>
                <a:schemeClr val="accent2"/>
              </a:solidFill>
              <a:highlight>
                <a:srgbClr val="FFFFFF"/>
              </a:highlight>
              <a:latin typeface="Slabo 27px"/>
              <a:ea typeface="Slabo 27px"/>
              <a:cs typeface="Slabo 27px"/>
              <a:sym typeface="Slabo 27px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4"/>
          <p:cNvSpPr txBox="1"/>
          <p:nvPr>
            <p:ph type="ctrTitle"/>
          </p:nvPr>
        </p:nvSpPr>
        <p:spPr>
          <a:xfrm>
            <a:off x="685800" y="521457"/>
            <a:ext cx="7842000" cy="83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entury Gothic"/>
              <a:buNone/>
            </a:pPr>
            <a:r>
              <a:rPr lang="de-CH" sz="3600">
                <a:solidFill>
                  <a:schemeClr val="accent2"/>
                </a:solidFill>
                <a:highlight>
                  <a:srgbClr val="FFFFFF"/>
                </a:highlight>
                <a:latin typeface="Slabo 27px"/>
                <a:ea typeface="Slabo 27px"/>
                <a:cs typeface="Slabo 27px"/>
                <a:sym typeface="Slabo 27px"/>
              </a:rPr>
              <a:t>Wenn der Wunsch nach “Objektivität” problematische Züge annimmt</a:t>
            </a:r>
            <a:endParaRPr b="1" sz="3600">
              <a:solidFill>
                <a:schemeClr val="accent2"/>
              </a:solidFill>
              <a:highlight>
                <a:srgbClr val="FFFFFF"/>
              </a:highlight>
              <a:latin typeface="Slabo 27px"/>
              <a:ea typeface="Slabo 27px"/>
              <a:cs typeface="Slabo 27px"/>
              <a:sym typeface="Slabo 27px"/>
            </a:endParaRPr>
          </a:p>
        </p:txBody>
      </p:sp>
      <p:sp>
        <p:nvSpPr>
          <p:cNvPr id="159" name="Google Shape;159;p2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‹#›</a:t>
            </a:fld>
            <a:endParaRPr/>
          </a:p>
        </p:txBody>
      </p:sp>
      <p:sp>
        <p:nvSpPr>
          <p:cNvPr id="160" name="Google Shape;160;p24"/>
          <p:cNvSpPr txBox="1"/>
          <p:nvPr/>
        </p:nvSpPr>
        <p:spPr>
          <a:xfrm>
            <a:off x="4012700" y="4526450"/>
            <a:ext cx="3504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000" u="sng">
                <a:solidFill>
                  <a:srgbClr val="0097A7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Fairness oder Vorurteil?</a:t>
            </a:r>
            <a:r>
              <a:rPr lang="de-CH" sz="1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1" name="Google Shape;16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2550" y="1802150"/>
            <a:ext cx="3810276" cy="2143287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2" name="Google Shape;162;p24"/>
          <p:cNvSpPr txBox="1"/>
          <p:nvPr/>
        </p:nvSpPr>
        <p:spPr>
          <a:xfrm>
            <a:off x="752543" y="3921389"/>
            <a:ext cx="214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0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/>
              </a:rPr>
              <a:t>Arbeitsmarktservice Oesterreich</a:t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3" name="Google Shape;163;p24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88900" y="2520200"/>
            <a:ext cx="4397949" cy="207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5"/>
          <p:cNvSpPr txBox="1"/>
          <p:nvPr>
            <p:ph type="ctrTitle"/>
          </p:nvPr>
        </p:nvSpPr>
        <p:spPr>
          <a:xfrm>
            <a:off x="685800" y="455900"/>
            <a:ext cx="8170800" cy="83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entury Gothic"/>
              <a:buNone/>
            </a:pPr>
            <a:r>
              <a:rPr lang="de-CH" sz="3600">
                <a:solidFill>
                  <a:schemeClr val="accent2"/>
                </a:solidFill>
                <a:highlight>
                  <a:srgbClr val="FFFFFF"/>
                </a:highlight>
                <a:latin typeface="Slabo 27px"/>
                <a:ea typeface="Slabo 27px"/>
                <a:cs typeface="Slabo 27px"/>
                <a:sym typeface="Slabo 27px"/>
              </a:rPr>
              <a:t>Die ersten Investoren achten bereits </a:t>
            </a:r>
            <a:br>
              <a:rPr lang="de-CH" sz="3600">
                <a:solidFill>
                  <a:schemeClr val="accent2"/>
                </a:solidFill>
                <a:highlight>
                  <a:srgbClr val="FFFFFF"/>
                </a:highlight>
                <a:latin typeface="Slabo 27px"/>
                <a:ea typeface="Slabo 27px"/>
                <a:cs typeface="Slabo 27px"/>
                <a:sym typeface="Slabo 27px"/>
              </a:rPr>
            </a:br>
            <a:r>
              <a:rPr lang="de-CH" sz="3600">
                <a:solidFill>
                  <a:schemeClr val="accent2"/>
                </a:solidFill>
                <a:highlight>
                  <a:srgbClr val="FFFFFF"/>
                </a:highlight>
                <a:latin typeface="Slabo 27px"/>
                <a:ea typeface="Slabo 27px"/>
                <a:cs typeface="Slabo 27px"/>
                <a:sym typeface="Slabo 27px"/>
              </a:rPr>
              <a:t>auf ethische Aspekte</a:t>
            </a:r>
            <a:endParaRPr b="1" sz="3600">
              <a:solidFill>
                <a:schemeClr val="accent2"/>
              </a:solidFill>
              <a:highlight>
                <a:srgbClr val="FFFFFF"/>
              </a:highlight>
              <a:latin typeface="Slabo 27px"/>
              <a:ea typeface="Slabo 27px"/>
              <a:cs typeface="Slabo 27px"/>
              <a:sym typeface="Slabo 27px"/>
            </a:endParaRPr>
          </a:p>
        </p:txBody>
      </p:sp>
      <p:sp>
        <p:nvSpPr>
          <p:cNvPr id="169" name="Google Shape;169;p2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‹#›</a:t>
            </a:fld>
            <a:endParaRPr/>
          </a:p>
        </p:txBody>
      </p:sp>
      <p:sp>
        <p:nvSpPr>
          <p:cNvPr id="170" name="Google Shape;170;p25"/>
          <p:cNvSpPr txBox="1"/>
          <p:nvPr/>
        </p:nvSpPr>
        <p:spPr>
          <a:xfrm>
            <a:off x="803576" y="4294804"/>
            <a:ext cx="4134900" cy="4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0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/>
              </a:rPr>
              <a:t>Candriam White Paper</a:t>
            </a:r>
            <a:r>
              <a:rPr lang="de-CH" sz="1000">
                <a:latin typeface="Century Gothic"/>
                <a:ea typeface="Century Gothic"/>
                <a:cs typeface="Century Gothic"/>
                <a:sym typeface="Century Gothic"/>
              </a:rPr>
              <a:t> (2021)</a:t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1" name="Google Shape;17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6450" y="1746748"/>
            <a:ext cx="4005851" cy="267057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2" name="Google Shape;17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58100" y="1383900"/>
            <a:ext cx="2473424" cy="3483524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6"/>
          <p:cNvSpPr txBox="1"/>
          <p:nvPr>
            <p:ph type="ctrTitle"/>
          </p:nvPr>
        </p:nvSpPr>
        <p:spPr>
          <a:xfrm>
            <a:off x="685800" y="455900"/>
            <a:ext cx="8170800" cy="83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entury Gothic"/>
              <a:buNone/>
            </a:pPr>
            <a:r>
              <a:rPr lang="de-CH" sz="3600">
                <a:solidFill>
                  <a:schemeClr val="accent2"/>
                </a:solidFill>
                <a:highlight>
                  <a:srgbClr val="FFFFFF"/>
                </a:highlight>
                <a:latin typeface="Slabo 27px"/>
                <a:ea typeface="Slabo 27px"/>
                <a:cs typeface="Slabo 27px"/>
                <a:sym typeface="Slabo 27px"/>
              </a:rPr>
              <a:t>Schweizer Pensionskassen thema-</a:t>
            </a:r>
            <a:br>
              <a:rPr lang="de-CH" sz="3600">
                <a:solidFill>
                  <a:schemeClr val="accent2"/>
                </a:solidFill>
                <a:highlight>
                  <a:srgbClr val="FFFFFF"/>
                </a:highlight>
                <a:latin typeface="Slabo 27px"/>
                <a:ea typeface="Slabo 27px"/>
                <a:cs typeface="Slabo 27px"/>
                <a:sym typeface="Slabo 27px"/>
              </a:rPr>
            </a:br>
            <a:r>
              <a:rPr lang="de-CH" sz="3600">
                <a:solidFill>
                  <a:schemeClr val="accent2"/>
                </a:solidFill>
                <a:highlight>
                  <a:srgbClr val="FFFFFF"/>
                </a:highlight>
                <a:latin typeface="Slabo 27px"/>
                <a:ea typeface="Slabo 27px"/>
                <a:cs typeface="Slabo 27px"/>
                <a:sym typeface="Slabo 27px"/>
              </a:rPr>
              <a:t>tisieren die digitale Verantwortung </a:t>
            </a:r>
            <a:endParaRPr b="1" sz="3600">
              <a:solidFill>
                <a:schemeClr val="accent2"/>
              </a:solidFill>
              <a:highlight>
                <a:srgbClr val="FFFFFF"/>
              </a:highlight>
              <a:latin typeface="Slabo 27px"/>
              <a:ea typeface="Slabo 27px"/>
              <a:cs typeface="Slabo 27px"/>
              <a:sym typeface="Slabo 27px"/>
            </a:endParaRPr>
          </a:p>
        </p:txBody>
      </p:sp>
      <p:sp>
        <p:nvSpPr>
          <p:cNvPr id="178" name="Google Shape;178;p2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‹#›</a:t>
            </a:fld>
            <a:endParaRPr/>
          </a:p>
        </p:txBody>
      </p:sp>
      <p:sp>
        <p:nvSpPr>
          <p:cNvPr id="179" name="Google Shape;179;p26"/>
          <p:cNvSpPr txBox="1"/>
          <p:nvPr/>
        </p:nvSpPr>
        <p:spPr>
          <a:xfrm>
            <a:off x="778859" y="4724377"/>
            <a:ext cx="2376900" cy="43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0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/>
              </a:rPr>
              <a:t>Ethos Engagement Paper</a:t>
            </a:r>
            <a:r>
              <a:rPr lang="de-CH" sz="1000">
                <a:latin typeface="Century Gothic"/>
                <a:ea typeface="Century Gothic"/>
                <a:cs typeface="Century Gothic"/>
                <a:sym typeface="Century Gothic"/>
              </a:rPr>
              <a:t> (2020)</a:t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0" name="Google Shape;18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6206" y="3240063"/>
            <a:ext cx="4773750" cy="15653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1" name="Google Shape;18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38275" y="1787046"/>
            <a:ext cx="2376899" cy="13501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82" name="Google Shape;182;p26"/>
          <p:cNvCxnSpPr/>
          <p:nvPr/>
        </p:nvCxnSpPr>
        <p:spPr>
          <a:xfrm flipH="1" rot="10800000">
            <a:off x="2386457" y="3786875"/>
            <a:ext cx="532200" cy="4200"/>
          </a:xfrm>
          <a:prstGeom prst="straightConnector1">
            <a:avLst/>
          </a:prstGeom>
          <a:noFill/>
          <a:ln cap="flat" cmpd="sng" w="19050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3" name="Google Shape;183;p26"/>
          <p:cNvCxnSpPr/>
          <p:nvPr/>
        </p:nvCxnSpPr>
        <p:spPr>
          <a:xfrm flipH="1" rot="10800000">
            <a:off x="4420725" y="3973950"/>
            <a:ext cx="623700" cy="7200"/>
          </a:xfrm>
          <a:prstGeom prst="straightConnector1">
            <a:avLst/>
          </a:prstGeom>
          <a:noFill/>
          <a:ln cap="flat" cmpd="sng" w="19050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4" name="Google Shape;184;p26"/>
          <p:cNvCxnSpPr/>
          <p:nvPr/>
        </p:nvCxnSpPr>
        <p:spPr>
          <a:xfrm>
            <a:off x="1623081" y="4154780"/>
            <a:ext cx="1603800" cy="90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5" name="Google Shape;185;p26"/>
          <p:cNvSpPr txBox="1"/>
          <p:nvPr/>
        </p:nvSpPr>
        <p:spPr>
          <a:xfrm>
            <a:off x="6646259" y="3711914"/>
            <a:ext cx="2376900" cy="43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0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6"/>
              </a:rPr>
              <a:t>Rating 48 Unternehmen</a:t>
            </a:r>
            <a:r>
              <a:rPr lang="de-CH" sz="1000">
                <a:latin typeface="Century Gothic"/>
                <a:ea typeface="Century Gothic"/>
                <a:cs typeface="Century Gothic"/>
                <a:sym typeface="Century Gothic"/>
              </a:rPr>
              <a:t> (2022)</a:t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6" name="Google Shape;186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65650" y="1787050"/>
            <a:ext cx="4182051" cy="200185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87" name="Google Shape;187;p26"/>
          <p:cNvCxnSpPr/>
          <p:nvPr/>
        </p:nvCxnSpPr>
        <p:spPr>
          <a:xfrm>
            <a:off x="1623081" y="4349111"/>
            <a:ext cx="1324200" cy="33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88" name="Google Shape;188;p2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048625" y="216200"/>
            <a:ext cx="778750" cy="77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‹#›</a:t>
            </a:fld>
            <a:endParaRPr/>
          </a:p>
        </p:txBody>
      </p:sp>
      <p:sp>
        <p:nvSpPr>
          <p:cNvPr id="194" name="Google Shape;194;p27"/>
          <p:cNvSpPr txBox="1"/>
          <p:nvPr/>
        </p:nvSpPr>
        <p:spPr>
          <a:xfrm>
            <a:off x="779100" y="4436050"/>
            <a:ext cx="4256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de-CH" sz="1000" u="sng" cap="none" strike="noStrike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/>
              </a:rPr>
              <a:t>Stimmungsbarometer Digitale Ethik</a:t>
            </a:r>
            <a:r>
              <a:rPr lang="de-CH" sz="100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b="0" i="0" sz="10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5" name="Google Shape;195;p27"/>
          <p:cNvSpPr txBox="1"/>
          <p:nvPr>
            <p:ph type="ctrTitle"/>
          </p:nvPr>
        </p:nvSpPr>
        <p:spPr>
          <a:xfrm>
            <a:off x="677875" y="455900"/>
            <a:ext cx="6437100" cy="83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entury Gothic"/>
              <a:buNone/>
            </a:pPr>
            <a:r>
              <a:rPr lang="de-CH" sz="3600">
                <a:solidFill>
                  <a:schemeClr val="accent2"/>
                </a:solidFill>
                <a:highlight>
                  <a:schemeClr val="lt1"/>
                </a:highlight>
                <a:latin typeface="Slabo 27px"/>
                <a:ea typeface="Slabo 27px"/>
                <a:cs typeface="Slabo 27px"/>
                <a:sym typeface="Slabo 27px"/>
              </a:rPr>
              <a:t>Aus diesen Gründen engagieren sich Unternehmen in der Schweiz?</a:t>
            </a:r>
            <a:endParaRPr b="1" sz="3600">
              <a:solidFill>
                <a:schemeClr val="accent2"/>
              </a:solidFill>
              <a:highlight>
                <a:srgbClr val="FFFFFF"/>
              </a:highlight>
              <a:latin typeface="Slabo 27px"/>
              <a:ea typeface="Slabo 27px"/>
              <a:cs typeface="Slabo 27px"/>
              <a:sym typeface="Slabo 27px"/>
            </a:endParaRPr>
          </a:p>
        </p:txBody>
      </p:sp>
      <p:pic>
        <p:nvPicPr>
          <p:cNvPr id="196" name="Google Shape;196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48625" y="216200"/>
            <a:ext cx="778750" cy="77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7700" y="1817325"/>
            <a:ext cx="7248676" cy="26420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‹#›</a:t>
            </a:fld>
            <a:endParaRPr/>
          </a:p>
        </p:txBody>
      </p:sp>
      <p:sp>
        <p:nvSpPr>
          <p:cNvPr id="203" name="Google Shape;203;p28"/>
          <p:cNvSpPr txBox="1"/>
          <p:nvPr/>
        </p:nvSpPr>
        <p:spPr>
          <a:xfrm>
            <a:off x="779100" y="4664650"/>
            <a:ext cx="4256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de-CH" sz="1000" u="sng" cap="none" strike="noStrike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/>
              </a:rPr>
              <a:t>Stimmungsbarometer Digitale Ethik</a:t>
            </a:r>
            <a:endParaRPr b="0" i="0" sz="10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4" name="Google Shape;204;p28"/>
          <p:cNvSpPr txBox="1"/>
          <p:nvPr>
            <p:ph type="ctrTitle"/>
          </p:nvPr>
        </p:nvSpPr>
        <p:spPr>
          <a:xfrm>
            <a:off x="677875" y="455900"/>
            <a:ext cx="6437100" cy="83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entury Gothic"/>
              <a:buNone/>
            </a:pPr>
            <a:r>
              <a:rPr lang="de-CH" sz="3600">
                <a:solidFill>
                  <a:schemeClr val="accent2"/>
                </a:solidFill>
                <a:highlight>
                  <a:schemeClr val="lt1"/>
                </a:highlight>
                <a:latin typeface="Slabo 27px"/>
                <a:ea typeface="Slabo 27px"/>
                <a:cs typeface="Slabo 27px"/>
                <a:sym typeface="Slabo 27px"/>
              </a:rPr>
              <a:t>Wie stark treiben diese internen</a:t>
            </a:r>
            <a:r>
              <a:rPr lang="de-CH" sz="3600">
                <a:solidFill>
                  <a:schemeClr val="accent2"/>
                </a:solidFill>
                <a:highlight>
                  <a:schemeClr val="lt1"/>
                </a:highlight>
                <a:latin typeface="Slabo 27px"/>
                <a:ea typeface="Slabo 27px"/>
                <a:cs typeface="Slabo 27px"/>
                <a:sym typeface="Slabo 27px"/>
              </a:rPr>
              <a:t> Akteure die Umsetzung voran?</a:t>
            </a:r>
            <a:endParaRPr b="1" sz="3600">
              <a:solidFill>
                <a:schemeClr val="accent2"/>
              </a:solidFill>
              <a:highlight>
                <a:srgbClr val="FFFFFF"/>
              </a:highlight>
              <a:latin typeface="Slabo 27px"/>
              <a:ea typeface="Slabo 27px"/>
              <a:cs typeface="Slabo 27px"/>
              <a:sym typeface="Slabo 27px"/>
            </a:endParaRPr>
          </a:p>
        </p:txBody>
      </p:sp>
      <p:pic>
        <p:nvPicPr>
          <p:cNvPr id="205" name="Google Shape;205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48625" y="216200"/>
            <a:ext cx="778750" cy="77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2775" y="1883925"/>
            <a:ext cx="5453214" cy="276665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9"/>
          <p:cNvSpPr txBox="1"/>
          <p:nvPr>
            <p:ph idx="12" type="sldNum"/>
          </p:nvPr>
        </p:nvSpPr>
        <p:spPr>
          <a:xfrm>
            <a:off x="8497999" y="4735769"/>
            <a:ext cx="5487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‹#›</a:t>
            </a:fld>
            <a:endParaRPr/>
          </a:p>
        </p:txBody>
      </p:sp>
      <p:sp>
        <p:nvSpPr>
          <p:cNvPr id="212" name="Google Shape;212;p29"/>
          <p:cNvSpPr txBox="1"/>
          <p:nvPr>
            <p:ph type="ctrTitle"/>
          </p:nvPr>
        </p:nvSpPr>
        <p:spPr>
          <a:xfrm>
            <a:off x="677863" y="455900"/>
            <a:ext cx="8251500" cy="83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entury Gothic"/>
              <a:buNone/>
            </a:pPr>
            <a:r>
              <a:rPr lang="de-CH" sz="3600">
                <a:solidFill>
                  <a:schemeClr val="accent2"/>
                </a:solidFill>
                <a:highlight>
                  <a:schemeClr val="lt1"/>
                </a:highlight>
                <a:latin typeface="Slabo 27px"/>
                <a:ea typeface="Slabo 27px"/>
                <a:cs typeface="Slabo 27px"/>
                <a:sym typeface="Slabo 27px"/>
              </a:rPr>
              <a:t>Verschärftes Datenschutzgesetz</a:t>
            </a:r>
            <a:endParaRPr sz="3600">
              <a:solidFill>
                <a:schemeClr val="accent2"/>
              </a:solidFill>
              <a:highlight>
                <a:schemeClr val="lt1"/>
              </a:highlight>
              <a:latin typeface="Slabo 27px"/>
              <a:ea typeface="Slabo 27px"/>
              <a:cs typeface="Slabo 27px"/>
              <a:sym typeface="Slabo 27px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entury Gothic"/>
              <a:buNone/>
            </a:pPr>
            <a:r>
              <a:rPr lang="de-CH" sz="3600">
                <a:solidFill>
                  <a:schemeClr val="accent2"/>
                </a:solidFill>
                <a:highlight>
                  <a:schemeClr val="lt1"/>
                </a:highlight>
                <a:latin typeface="Slabo 27px"/>
                <a:ea typeface="Slabo 27px"/>
                <a:cs typeface="Slabo 27px"/>
                <a:sym typeface="Slabo 27px"/>
              </a:rPr>
              <a:t>in der Schweiz, in Kalifornien USA etc.</a:t>
            </a:r>
            <a:endParaRPr sz="3600">
              <a:solidFill>
                <a:schemeClr val="accent2"/>
              </a:solidFill>
              <a:highlight>
                <a:schemeClr val="lt1"/>
              </a:highlight>
              <a:latin typeface="Slabo 27px"/>
              <a:ea typeface="Slabo 27px"/>
              <a:cs typeface="Slabo 27px"/>
              <a:sym typeface="Slabo 27px"/>
            </a:endParaRPr>
          </a:p>
        </p:txBody>
      </p:sp>
      <p:pic>
        <p:nvPicPr>
          <p:cNvPr id="213" name="Google Shape;21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275" y="1705500"/>
            <a:ext cx="5387151" cy="303027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4" name="Google Shape;214;p29"/>
          <p:cNvSpPr txBox="1"/>
          <p:nvPr/>
        </p:nvSpPr>
        <p:spPr>
          <a:xfrm>
            <a:off x="732950" y="4694275"/>
            <a:ext cx="49737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0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/>
              </a:rPr>
              <a:t>Blogpost zum neuen Datenschutzgesetz</a:t>
            </a:r>
            <a:r>
              <a:rPr lang="de-CH" sz="1000">
                <a:latin typeface="Century Gothic"/>
                <a:ea typeface="Century Gothic"/>
                <a:cs typeface="Century Gothic"/>
                <a:sym typeface="Century Gothic"/>
              </a:rPr>
              <a:t> von Rechtsanwalt Martin Steiger</a:t>
            </a:r>
            <a:endParaRPr sz="10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0"/>
          <p:cNvSpPr txBox="1"/>
          <p:nvPr>
            <p:ph idx="12" type="sldNum"/>
          </p:nvPr>
        </p:nvSpPr>
        <p:spPr>
          <a:xfrm>
            <a:off x="8497999" y="4735769"/>
            <a:ext cx="5487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‹#›</a:t>
            </a:fld>
            <a:endParaRPr/>
          </a:p>
        </p:txBody>
      </p:sp>
      <p:sp>
        <p:nvSpPr>
          <p:cNvPr id="220" name="Google Shape;220;p30"/>
          <p:cNvSpPr txBox="1"/>
          <p:nvPr>
            <p:ph type="ctrTitle"/>
          </p:nvPr>
        </p:nvSpPr>
        <p:spPr>
          <a:xfrm>
            <a:off x="677863" y="497926"/>
            <a:ext cx="8251500" cy="83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entury Gothic"/>
              <a:buNone/>
            </a:pPr>
            <a:r>
              <a:rPr lang="de-CH" sz="3600">
                <a:solidFill>
                  <a:schemeClr val="accent2"/>
                </a:solidFill>
                <a:highlight>
                  <a:schemeClr val="lt1"/>
                </a:highlight>
                <a:latin typeface="Slabo 27px"/>
                <a:ea typeface="Slabo 27px"/>
                <a:cs typeface="Slabo 27px"/>
                <a:sym typeface="Slabo 27px"/>
              </a:rPr>
              <a:t>Was macht die EU-Politik? </a:t>
            </a:r>
            <a:endParaRPr sz="3600">
              <a:solidFill>
                <a:schemeClr val="accent2"/>
              </a:solidFill>
              <a:highlight>
                <a:schemeClr val="lt1"/>
              </a:highlight>
              <a:latin typeface="Slabo 27px"/>
              <a:ea typeface="Slabo 27px"/>
              <a:cs typeface="Slabo 27px"/>
              <a:sym typeface="Slabo 27px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entury Gothic"/>
              <a:buNone/>
            </a:pPr>
            <a:r>
              <a:rPr lang="de-CH" sz="3600">
                <a:solidFill>
                  <a:schemeClr val="accent2"/>
                </a:solidFill>
                <a:highlight>
                  <a:schemeClr val="lt1"/>
                </a:highlight>
                <a:latin typeface="Slabo 27px"/>
                <a:ea typeface="Slabo 27px"/>
                <a:cs typeface="Slabo 27px"/>
                <a:sym typeface="Slabo 27px"/>
              </a:rPr>
              <a:t>Risikobasierte Regulierung geplant</a:t>
            </a:r>
            <a:endParaRPr b="1" sz="3600">
              <a:solidFill>
                <a:schemeClr val="accent2"/>
              </a:solidFill>
              <a:highlight>
                <a:srgbClr val="FFFFFF"/>
              </a:highlight>
              <a:latin typeface="Slabo 27px"/>
              <a:ea typeface="Slabo 27px"/>
              <a:cs typeface="Slabo 27px"/>
              <a:sym typeface="Slabo 27px"/>
            </a:endParaRPr>
          </a:p>
        </p:txBody>
      </p:sp>
      <p:pic>
        <p:nvPicPr>
          <p:cNvPr id="221" name="Google Shape;221;p30"/>
          <p:cNvPicPr preferRelativeResize="0"/>
          <p:nvPr/>
        </p:nvPicPr>
        <p:blipFill rotWithShape="1">
          <a:blip r:embed="rId3">
            <a:alphaModFix/>
          </a:blip>
          <a:srcRect b="0" l="5506" r="3634" t="0"/>
          <a:stretch/>
        </p:blipFill>
        <p:spPr>
          <a:xfrm>
            <a:off x="782175" y="1821101"/>
            <a:ext cx="3725326" cy="2878649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2" name="Google Shape;22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9650" y="1821100"/>
            <a:ext cx="2666714" cy="2878648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3" name="Google Shape;223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75300" y="277650"/>
            <a:ext cx="117212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0"/>
          <p:cNvSpPr txBox="1"/>
          <p:nvPr/>
        </p:nvSpPr>
        <p:spPr>
          <a:xfrm>
            <a:off x="717175" y="4714075"/>
            <a:ext cx="4256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0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6"/>
              </a:rPr>
              <a:t>Medienmitteilung EU-Kommission</a:t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1"/>
          <p:cNvSpPr txBox="1"/>
          <p:nvPr>
            <p:ph type="ctrTitle"/>
          </p:nvPr>
        </p:nvSpPr>
        <p:spPr>
          <a:xfrm>
            <a:off x="626486" y="464343"/>
            <a:ext cx="8170800" cy="83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entury Gothic"/>
              <a:buNone/>
            </a:pPr>
            <a:r>
              <a:rPr lang="de-CH" sz="3600">
                <a:solidFill>
                  <a:schemeClr val="accent2"/>
                </a:solidFill>
                <a:highlight>
                  <a:srgbClr val="FFFFFF"/>
                </a:highlight>
                <a:latin typeface="Slabo 27px"/>
                <a:ea typeface="Slabo 27px"/>
                <a:cs typeface="Slabo 27px"/>
                <a:sym typeface="Slabo 27px"/>
              </a:rPr>
              <a:t>Was machen verantwortungsvolle Unternehmen konkret?</a:t>
            </a:r>
            <a:endParaRPr b="1" sz="3600">
              <a:solidFill>
                <a:schemeClr val="accent2"/>
              </a:solidFill>
              <a:highlight>
                <a:srgbClr val="FFFFFF"/>
              </a:highlight>
              <a:latin typeface="Slabo 27px"/>
              <a:ea typeface="Slabo 27px"/>
              <a:cs typeface="Slabo 27px"/>
              <a:sym typeface="Slabo 27px"/>
            </a:endParaRPr>
          </a:p>
        </p:txBody>
      </p:sp>
      <p:sp>
        <p:nvSpPr>
          <p:cNvPr id="230" name="Google Shape;230;p3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‹#›</a:t>
            </a:fld>
            <a:endParaRPr/>
          </a:p>
        </p:txBody>
      </p:sp>
      <p:sp>
        <p:nvSpPr>
          <p:cNvPr id="231" name="Google Shape;231;p31"/>
          <p:cNvSpPr txBox="1"/>
          <p:nvPr/>
        </p:nvSpPr>
        <p:spPr>
          <a:xfrm>
            <a:off x="4980675" y="2679375"/>
            <a:ext cx="3482400" cy="20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b="1" lang="de-CH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Sensibilisierung und </a:t>
            </a:r>
            <a:r>
              <a:rPr b="1" lang="de-CH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Wissen aufbauen</a:t>
            </a:r>
            <a:endParaRPr b="1"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b="1" lang="de-CH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Ethik-Richtlinie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b="1" lang="de-CH" sz="1800">
                <a:latin typeface="Roboto"/>
                <a:ea typeface="Roboto"/>
                <a:cs typeface="Roboto"/>
                <a:sym typeface="Roboto"/>
              </a:rPr>
              <a:t>Klare </a:t>
            </a:r>
            <a:r>
              <a:rPr b="1" lang="de-CH" sz="1800">
                <a:latin typeface="Roboto"/>
                <a:ea typeface="Roboto"/>
                <a:cs typeface="Roboto"/>
                <a:sym typeface="Roboto"/>
              </a:rPr>
              <a:t>Zuständigkeiten</a:t>
            </a:r>
            <a:br>
              <a:rPr b="1" lang="de-CH" sz="1800">
                <a:latin typeface="Roboto"/>
                <a:ea typeface="Roboto"/>
                <a:cs typeface="Roboto"/>
                <a:sym typeface="Roboto"/>
              </a:rPr>
            </a:br>
            <a:r>
              <a:rPr b="1" lang="de-CH" sz="1800">
                <a:latin typeface="Roboto"/>
                <a:ea typeface="Roboto"/>
                <a:cs typeface="Roboto"/>
                <a:sym typeface="Roboto"/>
              </a:rPr>
              <a:t>(Stellen, Gremium)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2" name="Google Shape;23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4550" y="1970525"/>
            <a:ext cx="4029126" cy="2686077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‹#›</a:t>
            </a:fld>
            <a:endParaRPr/>
          </a:p>
        </p:txBody>
      </p:sp>
      <p:sp>
        <p:nvSpPr>
          <p:cNvPr id="70" name="Google Shape;70;p14"/>
          <p:cNvSpPr txBox="1"/>
          <p:nvPr/>
        </p:nvSpPr>
        <p:spPr>
          <a:xfrm>
            <a:off x="685800" y="304800"/>
            <a:ext cx="7974600" cy="9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b="1" lang="de-CH" sz="3600">
                <a:solidFill>
                  <a:schemeClr val="accent2"/>
                </a:solidFill>
                <a:highlight>
                  <a:schemeClr val="lt1"/>
                </a:highlight>
                <a:latin typeface="Slabo 27px"/>
                <a:ea typeface="Slabo 27px"/>
                <a:cs typeface="Slabo 27px"/>
                <a:sym typeface="Slabo 27px"/>
              </a:rPr>
              <a:t>Das Potenzial datenbasierter Innovationen </a:t>
            </a:r>
            <a:endParaRPr/>
          </a:p>
        </p:txBody>
      </p:sp>
      <p:pic>
        <p:nvPicPr>
          <p:cNvPr descr="Bildergebnis für 3 Horizonte Modell" id="71" name="Google Shape;71;p14"/>
          <p:cNvPicPr preferRelativeResize="0"/>
          <p:nvPr/>
        </p:nvPicPr>
        <p:blipFill rotWithShape="1">
          <a:blip r:embed="rId3">
            <a:alphaModFix/>
          </a:blip>
          <a:srcRect b="4778" l="0" r="0" t="8962"/>
          <a:stretch/>
        </p:blipFill>
        <p:spPr>
          <a:xfrm>
            <a:off x="3140875" y="1394625"/>
            <a:ext cx="4500536" cy="26933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8350" y="1394625"/>
            <a:ext cx="2177300" cy="2693300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3" name="Google Shape;73;p14"/>
          <p:cNvSpPr txBox="1"/>
          <p:nvPr/>
        </p:nvSpPr>
        <p:spPr>
          <a:xfrm>
            <a:off x="753127" y="4215975"/>
            <a:ext cx="7669200" cy="7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de-CH" sz="1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“We will never achieve technology’s true potential without the full faith </a:t>
            </a:r>
            <a:br>
              <a:rPr i="1" lang="de-CH" sz="1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i="1" lang="de-CH" sz="1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and confidence of the people who use it.”</a:t>
            </a:r>
            <a:r>
              <a:rPr i="1" lang="de-CH" sz="18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de-CH" sz="1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Tim Cook, CEO Apple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/>
          <p:nvPr>
            <p:ph type="ctrTitle"/>
          </p:nvPr>
        </p:nvSpPr>
        <p:spPr>
          <a:xfrm>
            <a:off x="685800" y="379706"/>
            <a:ext cx="8084700" cy="83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CH" sz="3600">
                <a:solidFill>
                  <a:schemeClr val="accent2"/>
                </a:solidFill>
                <a:highlight>
                  <a:srgbClr val="FFFFFF"/>
                </a:highlight>
                <a:latin typeface="Slabo 27px"/>
                <a:ea typeface="Slabo 27px"/>
                <a:cs typeface="Slabo 27px"/>
                <a:sym typeface="Slabo 27px"/>
              </a:rPr>
              <a:t>Beispiel: App </a:t>
            </a:r>
            <a:r>
              <a:rPr lang="de-CH" sz="3600">
                <a:solidFill>
                  <a:schemeClr val="accent2"/>
                </a:solidFill>
                <a:highlight>
                  <a:srgbClr val="FFFFFF"/>
                </a:highlight>
                <a:latin typeface="Slabo 27px"/>
                <a:ea typeface="Slabo 27px"/>
                <a:cs typeface="Slabo 27px"/>
                <a:sym typeface="Slabo 27px"/>
              </a:rPr>
              <a:t>EasyRide</a:t>
            </a:r>
            <a:endParaRPr b="1" sz="3600">
              <a:solidFill>
                <a:schemeClr val="accent2"/>
              </a:solidFill>
              <a:highlight>
                <a:srgbClr val="FFFFFF"/>
              </a:highlight>
              <a:latin typeface="Slabo 27px"/>
              <a:ea typeface="Slabo 27px"/>
              <a:cs typeface="Slabo 27px"/>
              <a:sym typeface="Slabo 27px"/>
            </a:endParaRPr>
          </a:p>
        </p:txBody>
      </p:sp>
      <p:sp>
        <p:nvSpPr>
          <p:cNvPr id="79" name="Google Shape;79;p1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‹#›</a:t>
            </a:fld>
            <a:endParaRPr/>
          </a:p>
        </p:txBody>
      </p:sp>
      <p:pic>
        <p:nvPicPr>
          <p:cNvPr id="80" name="Google Shape;8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1421475"/>
            <a:ext cx="1480024" cy="32069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62200" y="1431275"/>
            <a:ext cx="6135802" cy="320693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/>
          <p:nvPr>
            <p:ph type="ctrTitle"/>
          </p:nvPr>
        </p:nvSpPr>
        <p:spPr>
          <a:xfrm>
            <a:off x="685800" y="241891"/>
            <a:ext cx="8566200" cy="83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CH" sz="3600">
                <a:solidFill>
                  <a:schemeClr val="accent2"/>
                </a:solidFill>
                <a:highlight>
                  <a:srgbClr val="FFFFFF"/>
                </a:highlight>
                <a:latin typeface="Slabo 27px"/>
                <a:ea typeface="Slabo 27px"/>
                <a:cs typeface="Slabo 27px"/>
                <a:sym typeface="Slabo 27px"/>
              </a:rPr>
              <a:t>Was passiert mit meinen Daten?</a:t>
            </a:r>
            <a:endParaRPr b="1" sz="3600">
              <a:solidFill>
                <a:schemeClr val="accent2"/>
              </a:solidFill>
              <a:highlight>
                <a:srgbClr val="FFFFFF"/>
              </a:highlight>
              <a:latin typeface="Slabo 27px"/>
              <a:ea typeface="Slabo 27px"/>
              <a:cs typeface="Slabo 27px"/>
              <a:sym typeface="Slabo 27px"/>
            </a:endParaRPr>
          </a:p>
        </p:txBody>
      </p:sp>
      <p:sp>
        <p:nvSpPr>
          <p:cNvPr id="87" name="Google Shape;87;p1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‹#›</a:t>
            </a:fld>
            <a:endParaRPr/>
          </a:p>
        </p:txBody>
      </p:sp>
      <p:pic>
        <p:nvPicPr>
          <p:cNvPr id="88" name="Google Shape;8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7925" y="1441850"/>
            <a:ext cx="5812527" cy="3295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" name="Google Shape;89;p16"/>
          <p:cNvCxnSpPr/>
          <p:nvPr/>
        </p:nvCxnSpPr>
        <p:spPr>
          <a:xfrm>
            <a:off x="1265900" y="4439525"/>
            <a:ext cx="1000800" cy="57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>
            <p:ph type="ctrTitle"/>
          </p:nvPr>
        </p:nvSpPr>
        <p:spPr>
          <a:xfrm>
            <a:off x="685800" y="227306"/>
            <a:ext cx="7842000" cy="83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entury Gothic"/>
              <a:buNone/>
            </a:pPr>
            <a:r>
              <a:rPr lang="de-CH" sz="3600">
                <a:solidFill>
                  <a:schemeClr val="accent2"/>
                </a:solidFill>
                <a:highlight>
                  <a:srgbClr val="FFFFFF"/>
                </a:highlight>
                <a:latin typeface="Slabo 27px"/>
                <a:ea typeface="Slabo 27px"/>
                <a:cs typeface="Slabo 27px"/>
                <a:sym typeface="Slabo 27px"/>
              </a:rPr>
              <a:t>Wenn</a:t>
            </a:r>
            <a:r>
              <a:rPr lang="de-CH" sz="3600">
                <a:solidFill>
                  <a:schemeClr val="accent2"/>
                </a:solidFill>
                <a:highlight>
                  <a:srgbClr val="FFFFFF"/>
                </a:highlight>
                <a:latin typeface="Slabo 27px"/>
                <a:ea typeface="Slabo 27px"/>
                <a:cs typeface="Slabo 27px"/>
                <a:sym typeface="Slabo 27px"/>
              </a:rPr>
              <a:t> Menschen selektioniert werden</a:t>
            </a:r>
            <a:endParaRPr b="1" sz="3600">
              <a:solidFill>
                <a:schemeClr val="accent2"/>
              </a:solidFill>
              <a:highlight>
                <a:srgbClr val="FFFFFF"/>
              </a:highlight>
              <a:latin typeface="Slabo 27px"/>
              <a:ea typeface="Slabo 27px"/>
              <a:cs typeface="Slabo 27px"/>
              <a:sym typeface="Slabo 27px"/>
            </a:endParaRPr>
          </a:p>
        </p:txBody>
      </p:sp>
      <p:sp>
        <p:nvSpPr>
          <p:cNvPr id="95" name="Google Shape;95;p1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‹#›</a:t>
            </a:fld>
            <a:endParaRPr/>
          </a:p>
        </p:txBody>
      </p:sp>
      <p:pic>
        <p:nvPicPr>
          <p:cNvPr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025" y="1398675"/>
            <a:ext cx="6020076" cy="32138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/>
          <p:nvPr>
            <p:ph type="ctrTitle"/>
          </p:nvPr>
        </p:nvSpPr>
        <p:spPr>
          <a:xfrm>
            <a:off x="685800" y="283173"/>
            <a:ext cx="8113800" cy="83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CH" sz="3600">
                <a:solidFill>
                  <a:schemeClr val="accent2"/>
                </a:solidFill>
                <a:highlight>
                  <a:srgbClr val="FFFFFF"/>
                </a:highlight>
                <a:latin typeface="Slabo 27px"/>
                <a:ea typeface="Slabo 27px"/>
                <a:cs typeface="Slabo 27px"/>
                <a:sym typeface="Slabo 27px"/>
              </a:rPr>
              <a:t>Wenn wir “manipuliert” werden</a:t>
            </a:r>
            <a:endParaRPr b="1" sz="3600">
              <a:solidFill>
                <a:schemeClr val="accent2"/>
              </a:solidFill>
              <a:highlight>
                <a:srgbClr val="FFFFFF"/>
              </a:highlight>
              <a:latin typeface="Slabo 27px"/>
              <a:ea typeface="Slabo 27px"/>
              <a:cs typeface="Slabo 27px"/>
              <a:sym typeface="Slabo 27px"/>
            </a:endParaRPr>
          </a:p>
        </p:txBody>
      </p:sp>
      <p:sp>
        <p:nvSpPr>
          <p:cNvPr id="102" name="Google Shape;102;p1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‹#›</a:t>
            </a:fld>
            <a:endParaRPr/>
          </a:p>
        </p:txBody>
      </p:sp>
      <p:pic>
        <p:nvPicPr>
          <p:cNvPr id="103" name="Google Shape;10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0400" y="1548050"/>
            <a:ext cx="4375025" cy="309377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4" name="Google Shape;104;p18"/>
          <p:cNvSpPr txBox="1"/>
          <p:nvPr/>
        </p:nvSpPr>
        <p:spPr>
          <a:xfrm>
            <a:off x="786000" y="4590075"/>
            <a:ext cx="1037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de-CH" sz="1000" u="sng" cap="none" strike="noStrike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/>
              </a:rPr>
              <a:t>Dark Patterns</a:t>
            </a:r>
            <a:endParaRPr b="0" i="0" sz="10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5" name="Google Shape;10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95650" y="1548050"/>
            <a:ext cx="1429039" cy="309377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6" name="Google Shape;106;p18"/>
          <p:cNvSpPr txBox="1"/>
          <p:nvPr/>
        </p:nvSpPr>
        <p:spPr>
          <a:xfrm>
            <a:off x="5510400" y="4590075"/>
            <a:ext cx="1330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de-CH" sz="10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6"/>
              </a:rPr>
              <a:t>Dark UX Writing</a:t>
            </a:r>
            <a:endParaRPr b="0" i="0" sz="10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/>
          <p:nvPr>
            <p:ph type="ctrTitle"/>
          </p:nvPr>
        </p:nvSpPr>
        <p:spPr>
          <a:xfrm>
            <a:off x="685800" y="532100"/>
            <a:ext cx="8170800" cy="83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entury Gothic"/>
              <a:buNone/>
            </a:pPr>
            <a:r>
              <a:rPr lang="de-CH" sz="3600">
                <a:solidFill>
                  <a:schemeClr val="accent2"/>
                </a:solidFill>
                <a:highlight>
                  <a:srgbClr val="FFFFFF"/>
                </a:highlight>
                <a:latin typeface="Slabo 27px"/>
                <a:ea typeface="Slabo 27px"/>
                <a:cs typeface="Slabo 27px"/>
                <a:sym typeface="Slabo 27px"/>
              </a:rPr>
              <a:t>Datenethik wird das Marketing in den nächsten Jahren radikal verändern</a:t>
            </a:r>
            <a:endParaRPr b="1" sz="3600">
              <a:solidFill>
                <a:schemeClr val="accent2"/>
              </a:solidFill>
              <a:highlight>
                <a:srgbClr val="FFFFFF"/>
              </a:highlight>
              <a:latin typeface="Slabo 27px"/>
              <a:ea typeface="Slabo 27px"/>
              <a:cs typeface="Slabo 27px"/>
              <a:sym typeface="Slabo 27px"/>
            </a:endParaRPr>
          </a:p>
        </p:txBody>
      </p:sp>
      <p:sp>
        <p:nvSpPr>
          <p:cNvPr id="112" name="Google Shape;112;p1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‹#›</a:t>
            </a:fld>
            <a:endParaRPr/>
          </a:p>
        </p:txBody>
      </p:sp>
      <p:pic>
        <p:nvPicPr>
          <p:cNvPr id="113" name="Google Shape;11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0" y="2155175"/>
            <a:ext cx="4145581" cy="2336023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4" name="Google Shape;114;p19"/>
          <p:cNvPicPr preferRelativeResize="0"/>
          <p:nvPr/>
        </p:nvPicPr>
        <p:blipFill rotWithShape="1">
          <a:blip r:embed="rId4">
            <a:alphaModFix/>
          </a:blip>
          <a:srcRect b="0" l="0" r="0" t="10354"/>
          <a:stretch/>
        </p:blipFill>
        <p:spPr>
          <a:xfrm>
            <a:off x="5055300" y="1882413"/>
            <a:ext cx="3344026" cy="28507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5" name="Google Shape;115;p19"/>
          <p:cNvSpPr/>
          <p:nvPr/>
        </p:nvSpPr>
        <p:spPr>
          <a:xfrm>
            <a:off x="5487475" y="2962068"/>
            <a:ext cx="632100" cy="189000"/>
          </a:xfrm>
          <a:prstGeom prst="rect">
            <a:avLst/>
          </a:prstGeom>
          <a:noFill/>
          <a:ln cap="flat" cmpd="sng" w="28575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‹#›</a:t>
            </a:fld>
            <a:endParaRPr/>
          </a:p>
        </p:txBody>
      </p:sp>
      <p:sp>
        <p:nvSpPr>
          <p:cNvPr id="121" name="Google Shape;121;p20"/>
          <p:cNvSpPr txBox="1"/>
          <p:nvPr>
            <p:ph type="ctrTitle"/>
          </p:nvPr>
        </p:nvSpPr>
        <p:spPr>
          <a:xfrm>
            <a:off x="677876" y="216650"/>
            <a:ext cx="6611400" cy="83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entury Gothic"/>
              <a:buNone/>
            </a:pPr>
            <a:r>
              <a:rPr lang="de-CH" sz="3600">
                <a:solidFill>
                  <a:schemeClr val="accent2"/>
                </a:solidFill>
                <a:highlight>
                  <a:schemeClr val="lt1"/>
                </a:highlight>
                <a:latin typeface="Slabo 27px"/>
                <a:ea typeface="Slabo 27px"/>
                <a:cs typeface="Slabo 27px"/>
                <a:sym typeface="Slabo 27px"/>
              </a:rPr>
              <a:t>Trend: Mehr biometrische Daten</a:t>
            </a:r>
            <a:endParaRPr b="1" sz="3600">
              <a:solidFill>
                <a:schemeClr val="accent2"/>
              </a:solidFill>
              <a:highlight>
                <a:srgbClr val="FFFFFF"/>
              </a:highlight>
              <a:latin typeface="Slabo 27px"/>
              <a:ea typeface="Slabo 27px"/>
              <a:cs typeface="Slabo 27px"/>
              <a:sym typeface="Slabo 27px"/>
            </a:endParaRPr>
          </a:p>
        </p:txBody>
      </p:sp>
      <p:pic>
        <p:nvPicPr>
          <p:cNvPr id="122" name="Google Shape;12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375" y="1384725"/>
            <a:ext cx="3177077" cy="3344801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3" name="Google Shape;12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5011" y="3209114"/>
            <a:ext cx="2885576" cy="1622213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4" name="Google Shape;12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91475" y="1196738"/>
            <a:ext cx="2885578" cy="1923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/>
          <p:nvPr>
            <p:ph type="ctrTitle"/>
          </p:nvPr>
        </p:nvSpPr>
        <p:spPr>
          <a:xfrm>
            <a:off x="685800" y="455906"/>
            <a:ext cx="8169300" cy="83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entury Gothic"/>
              <a:buNone/>
            </a:pPr>
            <a:r>
              <a:rPr lang="de-CH" sz="3600">
                <a:solidFill>
                  <a:schemeClr val="accent2"/>
                </a:solidFill>
                <a:highlight>
                  <a:srgbClr val="FFFFFF"/>
                </a:highlight>
                <a:latin typeface="Slabo 27px"/>
                <a:ea typeface="Slabo 27px"/>
                <a:cs typeface="Slabo 27px"/>
                <a:sym typeface="Slabo 27px"/>
              </a:rPr>
              <a:t>Good Brother vs. Big Brother am Arbeitsplatz</a:t>
            </a:r>
            <a:endParaRPr b="1" sz="3600">
              <a:solidFill>
                <a:schemeClr val="accent2"/>
              </a:solidFill>
              <a:highlight>
                <a:srgbClr val="FFFFFF"/>
              </a:highlight>
              <a:latin typeface="Slabo 27px"/>
              <a:ea typeface="Slabo 27px"/>
              <a:cs typeface="Slabo 27px"/>
              <a:sym typeface="Slabo 27px"/>
            </a:endParaRPr>
          </a:p>
        </p:txBody>
      </p:sp>
      <p:sp>
        <p:nvSpPr>
          <p:cNvPr id="130" name="Google Shape;130;p2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‹#›</a:t>
            </a:fld>
            <a:endParaRPr/>
          </a:p>
        </p:txBody>
      </p:sp>
      <p:pic>
        <p:nvPicPr>
          <p:cNvPr id="131" name="Google Shape;1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8075" y="1737425"/>
            <a:ext cx="3912250" cy="2608150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2" name="Google Shape;132;p21"/>
          <p:cNvSpPr txBox="1"/>
          <p:nvPr/>
        </p:nvSpPr>
        <p:spPr>
          <a:xfrm>
            <a:off x="3402768" y="3578450"/>
            <a:ext cx="347400" cy="21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33" name="Google Shape;13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5325" y="1737425"/>
            <a:ext cx="3477479" cy="2608150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4" name="Google Shape;134;p21"/>
          <p:cNvSpPr txBox="1"/>
          <p:nvPr/>
        </p:nvSpPr>
        <p:spPr>
          <a:xfrm>
            <a:off x="732952" y="4302350"/>
            <a:ext cx="31695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000" u="sng">
                <a:solidFill>
                  <a:srgbClr val="0097A7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Digitaler Schatten der Mitarbeitenden</a:t>
            </a:r>
            <a:endParaRPr sz="10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5" name="Google Shape;135;p21"/>
          <p:cNvSpPr txBox="1"/>
          <p:nvPr/>
        </p:nvSpPr>
        <p:spPr>
          <a:xfrm>
            <a:off x="4365150" y="4302550"/>
            <a:ext cx="4028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000" u="sng">
                <a:solidFill>
                  <a:srgbClr val="0097A7"/>
                </a:solidFill>
                <a:latin typeface="Century Gothic"/>
                <a:ea typeface="Century Gothic"/>
                <a:cs typeface="Century Gothic"/>
                <a:sym typeface="Century Gothic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Productivity Score für Mitarbeitende</a:t>
            </a:r>
            <a:r>
              <a:rPr lang="de-CH" sz="1000">
                <a:latin typeface="Century Gothic"/>
                <a:ea typeface="Century Gothic"/>
                <a:cs typeface="Century Gothic"/>
                <a:sym typeface="Century Gothic"/>
              </a:rPr>
              <a:t> / </a:t>
            </a:r>
            <a:r>
              <a:rPr lang="de-CH" sz="10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7"/>
              </a:rPr>
              <a:t>Powercoins Postfinance</a:t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Larissa">
  <a:themeElements>
    <a:clrScheme name="Larissa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lum">
  <a:themeElements>
    <a:clrScheme name="Plum">
      <a:dk1>
        <a:srgbClr val="05032D"/>
      </a:dk1>
      <a:lt1>
        <a:srgbClr val="FFFFFF"/>
      </a:lt1>
      <a:dk2>
        <a:srgbClr val="000000"/>
      </a:dk2>
      <a:lt2>
        <a:srgbClr val="7F7F7F"/>
      </a:lt2>
      <a:accent1>
        <a:srgbClr val="333333"/>
      </a:accent1>
      <a:accent2>
        <a:srgbClr val="1DC6D3"/>
      </a:accent2>
      <a:accent3>
        <a:srgbClr val="7E57C2"/>
      </a:accent3>
      <a:accent4>
        <a:srgbClr val="C77025"/>
      </a:accent4>
      <a:accent5>
        <a:srgbClr val="009688"/>
      </a:accent5>
      <a:accent6>
        <a:srgbClr val="FFD600"/>
      </a:accent6>
      <a:hlink>
        <a:srgbClr val="009688"/>
      </a:hlink>
      <a:folHlink>
        <a:srgbClr val="0096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